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89" r:id="rId2"/>
    <p:sldId id="295" r:id="rId3"/>
    <p:sldId id="290" r:id="rId4"/>
    <p:sldId id="292" r:id="rId5"/>
    <p:sldId id="291" r:id="rId6"/>
    <p:sldId id="294" r:id="rId7"/>
    <p:sldId id="288" r:id="rId8"/>
    <p:sldId id="275" r:id="rId9"/>
    <p:sldId id="277" r:id="rId10"/>
    <p:sldId id="280" r:id="rId11"/>
    <p:sldId id="287" r:id="rId12"/>
    <p:sldId id="286" r:id="rId13"/>
    <p:sldId id="256" r:id="rId14"/>
    <p:sldId id="257" r:id="rId15"/>
    <p:sldId id="263" r:id="rId16"/>
    <p:sldId id="266" r:id="rId17"/>
    <p:sldId id="269" r:id="rId18"/>
    <p:sldId id="293" r:id="rId19"/>
    <p:sldId id="298" r:id="rId20"/>
    <p:sldId id="299" r:id="rId21"/>
    <p:sldId id="258" r:id="rId22"/>
    <p:sldId id="259" r:id="rId23"/>
    <p:sldId id="272" r:id="rId24"/>
    <p:sldId id="260" r:id="rId25"/>
    <p:sldId id="261" r:id="rId26"/>
    <p:sldId id="273" r:id="rId27"/>
    <p:sldId id="274" r:id="rId28"/>
    <p:sldId id="300" r:id="rId29"/>
    <p:sldId id="276" r:id="rId30"/>
    <p:sldId id="296" r:id="rId31"/>
    <p:sldId id="279" r:id="rId32"/>
    <p:sldId id="297" r:id="rId33"/>
    <p:sldId id="281" r:id="rId34"/>
    <p:sldId id="282" r:id="rId35"/>
    <p:sldId id="285" r:id="rId36"/>
    <p:sldId id="283" r:id="rId37"/>
    <p:sldId id="284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52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애플리케이션 장점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1317145175681777"/>
          <c:y val="0.15741412370834504"/>
          <c:w val="0.78031896171420811"/>
          <c:h val="0.7203144520090258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단점</c:v>
                </c:pt>
              </c:strCache>
            </c:strRef>
          </c:tx>
          <c:dPt>
            <c:idx val="0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9E48-4516-8596-C79D96517420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E48-4516-8596-C79D96517420}"/>
              </c:ext>
            </c:extLst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E48-4516-8596-C79D9651742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A10-42B3-A6C6-AA4BAA0089C6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E48-4516-8596-C79D96517420}"/>
                </c:ext>
              </c:extLst>
            </c:dLbl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E48-4516-8596-C79D96517420}"/>
                </c:ext>
              </c:extLst>
            </c:dLbl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E48-4516-8596-C79D9651742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편의성</c:v>
                </c:pt>
                <c:pt idx="1">
                  <c:v>상담사 매칭</c:v>
                </c:pt>
                <c:pt idx="2">
                  <c:v>기타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48-4516-8596-C79D965174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591568783068783"/>
          <c:y val="0.20632584541062804"/>
          <c:w val="0.6816862433862434"/>
          <c:h val="0.622409178743961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단점</c:v>
                </c:pt>
              </c:strCache>
            </c:strRef>
          </c:tx>
          <c:dPt>
            <c:idx val="0"/>
            <c:bubble3D val="0"/>
            <c:spPr>
              <a:solidFill>
                <a:srgbClr val="0070C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2C7-4596-A908-44B644E195EF}"/>
              </c:ext>
            </c:extLst>
          </c:dPt>
          <c:dPt>
            <c:idx val="1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2C7-4596-A908-44B644E195EF}"/>
              </c:ext>
            </c:extLst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2C7-4596-A908-44B644E195E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A1E-42E2-A3E8-DA8F98BF2EF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정확성, 신뢰도</c:v>
                </c:pt>
                <c:pt idx="1">
                  <c:v>보안</c:v>
                </c:pt>
                <c:pt idx="2">
                  <c:v>기타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</c:v>
                </c:pt>
                <c:pt idx="1">
                  <c:v>1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C7-4596-A908-44B644E195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선호기능</c:v>
                </c:pt>
              </c:strCache>
            </c:strRef>
          </c:tx>
          <c:spPr>
            <a:solidFill>
              <a:srgbClr val="0070C0"/>
            </a:solidFill>
          </c:spPr>
          <c:dPt>
            <c:idx val="0"/>
            <c:bubble3D val="0"/>
            <c:spPr>
              <a:solidFill>
                <a:srgbClr val="0070C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317-4859-AE46-9AEBA154DF1C}"/>
              </c:ext>
            </c:extLst>
          </c:dPt>
          <c:dPt>
            <c:idx val="1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317-4859-AE46-9AEBA154DF1C}"/>
              </c:ext>
            </c:extLst>
          </c:dPt>
          <c:dPt>
            <c:idx val="2"/>
            <c:bubble3D val="0"/>
            <c:explosion val="1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C317-4859-AE46-9AEBA154DF1C}"/>
              </c:ext>
            </c:extLst>
          </c:dPt>
          <c:dPt>
            <c:idx val="3"/>
            <c:bubble3D val="0"/>
            <c:spPr>
              <a:solidFill>
                <a:srgbClr val="0070C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0FD-40B4-AD81-187CB048B34D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317-4859-AE46-9AEBA154DF1C}"/>
                </c:ext>
              </c:extLst>
            </c:dLbl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317-4859-AE46-9AEBA154DF1C}"/>
                </c:ext>
              </c:extLst>
            </c:dLbl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317-4859-AE46-9AEBA154DF1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편의성, 사용성</c:v>
                </c:pt>
                <c:pt idx="1">
                  <c:v>상담사 매칭</c:v>
                </c:pt>
                <c:pt idx="2">
                  <c:v>기타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</c:v>
                </c:pt>
                <c:pt idx="1">
                  <c:v>4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17-4859-AE46-9AEBA154DF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불필요기능</c:v>
                </c:pt>
              </c:strCache>
            </c:strRef>
          </c:tx>
          <c:dPt>
            <c:idx val="0"/>
            <c:bubble3D val="0"/>
            <c:spPr>
              <a:solidFill>
                <a:srgbClr val="0070C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6F9-45DC-9C73-54E65DA6ACEB}"/>
              </c:ext>
            </c:extLst>
          </c:dPt>
          <c:dPt>
            <c:idx val="1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96F9-45DC-9C73-54E65DA6ACEB}"/>
              </c:ext>
            </c:extLst>
          </c:dPt>
          <c:dPt>
            <c:idx val="2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6F9-45DC-9C73-54E65DA6ACEB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96F9-45DC-9C73-54E65DA6ACE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없다</c:v>
                </c:pt>
                <c:pt idx="1">
                  <c:v>인공지능설명</c:v>
                </c:pt>
                <c:pt idx="2">
                  <c:v>상담기능</c:v>
                </c:pt>
                <c:pt idx="3">
                  <c:v>기타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1</c:v>
                </c:pt>
                <c:pt idx="2">
                  <c:v>1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F9-45DC-9C73-54E65DA6AC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개선</c:v>
                </c:pt>
              </c:strCache>
            </c:strRef>
          </c:tx>
          <c:dPt>
            <c:idx val="0"/>
            <c:bubble3D val="0"/>
            <c:spPr>
              <a:solidFill>
                <a:srgbClr val="0070C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701-45A8-B2ED-555CC8DEB69C}"/>
              </c:ext>
            </c:extLst>
          </c:dPt>
          <c:dPt>
            <c:idx val="1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C701-45A8-B2ED-555CC8DEB69C}"/>
              </c:ext>
            </c:extLst>
          </c:dPt>
          <c:dPt>
            <c:idx val="2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701-45A8-B2ED-555CC8DEB69C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C701-45A8-B2ED-555CC8DEB69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디자인</c:v>
                </c:pt>
                <c:pt idx="1">
                  <c:v>검사 보완</c:v>
                </c:pt>
                <c:pt idx="2">
                  <c:v>보안</c:v>
                </c:pt>
                <c:pt idx="3">
                  <c:v>기타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3</c:v>
                </c:pt>
                <c:pt idx="2">
                  <c:v>1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01-45A8-B2ED-555CC8DEB6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B0E0AC-50D4-4F59-A4B5-02C0B7DAAC38}" type="datetimeFigureOut">
              <a:rPr lang="ko-KR" altLang="en-US" smtClean="0"/>
              <a:t>2020-04-25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F629F8-AB97-4448-A8E3-6CD92654BE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154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1A423-5459-477C-A460-826CD18FD8C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950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17B1-1C25-494C-AC40-E1482EFF737F}" type="datetimeFigureOut">
              <a:rPr lang="ko-KR" altLang="en-US" smtClean="0"/>
              <a:t>2020-04-25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391D-0792-42B3-9631-4B23481ED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717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17B1-1C25-494C-AC40-E1482EFF737F}" type="datetimeFigureOut">
              <a:rPr lang="ko-KR" altLang="en-US" smtClean="0"/>
              <a:t>2020-04-25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391D-0792-42B3-9631-4B23481ED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762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17B1-1C25-494C-AC40-E1482EFF737F}" type="datetimeFigureOut">
              <a:rPr lang="ko-KR" altLang="en-US" smtClean="0"/>
              <a:t>2020-04-25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391D-0792-42B3-9631-4B23481ED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458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17B1-1C25-494C-AC40-E1482EFF737F}" type="datetimeFigureOut">
              <a:rPr lang="ko-KR" altLang="en-US" smtClean="0"/>
              <a:t>2020-04-25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391D-0792-42B3-9631-4B23481ED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584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17B1-1C25-494C-AC40-E1482EFF737F}" type="datetimeFigureOut">
              <a:rPr lang="ko-KR" altLang="en-US" smtClean="0"/>
              <a:t>2020-04-25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391D-0792-42B3-9631-4B23481ED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036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17B1-1C25-494C-AC40-E1482EFF737F}" type="datetimeFigureOut">
              <a:rPr lang="ko-KR" altLang="en-US" smtClean="0"/>
              <a:t>2020-04-25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391D-0792-42B3-9631-4B23481ED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425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17B1-1C25-494C-AC40-E1482EFF737F}" type="datetimeFigureOut">
              <a:rPr lang="ko-KR" altLang="en-US" smtClean="0"/>
              <a:t>2020-04-25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391D-0792-42B3-9631-4B23481ED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229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17B1-1C25-494C-AC40-E1482EFF737F}" type="datetimeFigureOut">
              <a:rPr lang="ko-KR" altLang="en-US" smtClean="0"/>
              <a:t>2020-04-25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391D-0792-42B3-9631-4B23481ED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722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17B1-1C25-494C-AC40-E1482EFF737F}" type="datetimeFigureOut">
              <a:rPr lang="ko-KR" altLang="en-US" smtClean="0"/>
              <a:t>2020-04-25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391D-0792-42B3-9631-4B23481ED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028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17B1-1C25-494C-AC40-E1482EFF737F}" type="datetimeFigureOut">
              <a:rPr lang="ko-KR" altLang="en-US" smtClean="0"/>
              <a:t>2020-04-25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391D-0792-42B3-9631-4B23481ED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689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17B1-1C25-494C-AC40-E1482EFF737F}" type="datetimeFigureOut">
              <a:rPr lang="ko-KR" altLang="en-US" smtClean="0"/>
              <a:t>2020-04-25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F391D-0792-42B3-9631-4B23481ED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329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817B1-1C25-494C-AC40-E1482EFF737F}" type="datetimeFigureOut">
              <a:rPr lang="ko-KR" altLang="en-US" smtClean="0"/>
              <a:t>2020-04-25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F391D-0792-42B3-9631-4B23481ED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119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89CECBF-F626-46A0-A9F1-0CF0C8D301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08730"/>
            <a:ext cx="12192000" cy="4402674"/>
          </a:xfrm>
        </p:spPr>
        <p:txBody>
          <a:bodyPr>
            <a:normAutofit fontScale="90000"/>
          </a:bodyPr>
          <a:lstStyle/>
          <a:p>
            <a:br>
              <a:rPr lang="en-US" altLang="ko-KR" dirty="0"/>
            </a:br>
            <a:r>
              <a:rPr lang="ko-KR" altLang="en-US" sz="6700" b="1" dirty="0" err="1"/>
              <a:t>딥러닝을</a:t>
            </a:r>
            <a:r>
              <a:rPr lang="ko-KR" altLang="en-US" sz="6700" b="1" dirty="0"/>
              <a:t> 이용한</a:t>
            </a:r>
            <a:br>
              <a:rPr lang="en-US" altLang="ko-KR" sz="6700" b="1" dirty="0"/>
            </a:br>
            <a:br>
              <a:rPr lang="en-US" altLang="ko-KR" sz="3600" b="1" dirty="0"/>
            </a:br>
            <a:r>
              <a:rPr lang="ko-KR" altLang="en-US" sz="6700" b="1" dirty="0"/>
              <a:t>아동심리검사 어플 최종발표</a:t>
            </a: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&lt; </a:t>
            </a:r>
            <a:r>
              <a:rPr lang="ko-KR" altLang="en-US" dirty="0" err="1"/>
              <a:t>테라피</a:t>
            </a:r>
            <a:r>
              <a:rPr lang="ko-KR" altLang="en-US" dirty="0"/>
              <a:t> 조 </a:t>
            </a:r>
            <a:r>
              <a:rPr lang="ko-KR" altLang="en-US" dirty="0" err="1">
                <a:solidFill>
                  <a:schemeClr val="accent5"/>
                </a:solidFill>
              </a:rPr>
              <a:t>맵과</a:t>
            </a:r>
            <a:r>
              <a:rPr lang="ko-KR" altLang="en-US" dirty="0">
                <a:solidFill>
                  <a:schemeClr val="accent5"/>
                </a:solidFill>
              </a:rPr>
              <a:t> </a:t>
            </a:r>
            <a:r>
              <a:rPr lang="en-US" altLang="ko-KR" dirty="0">
                <a:solidFill>
                  <a:schemeClr val="accent5"/>
                </a:solidFill>
              </a:rPr>
              <a:t>Crazy`8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0829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나무, 조류이(가) 표시된 사진&#10;&#10;자동 생성된 설명">
            <a:extLst>
              <a:ext uri="{FF2B5EF4-FFF2-40B4-BE49-F238E27FC236}">
                <a16:creationId xmlns:a16="http://schemas.microsoft.com/office/drawing/2014/main" id="{19ACB134-2760-44B3-BD86-EAAD0D73C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388" y="0"/>
            <a:ext cx="4114800" cy="6858000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35C5F7F1-4F70-4831-9A68-29A2BFB7DD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18"/>
          <a:stretch/>
        </p:blipFill>
        <p:spPr>
          <a:xfrm>
            <a:off x="0" y="0"/>
            <a:ext cx="3155324" cy="6858000"/>
          </a:xfrm>
          <a:prstGeom prst="rect">
            <a:avLst/>
          </a:prstGeom>
        </p:spPr>
      </p:pic>
      <p:cxnSp>
        <p:nvCxnSpPr>
          <p:cNvPr id="6" name="연결선: 구부러짐 5">
            <a:extLst>
              <a:ext uri="{FF2B5EF4-FFF2-40B4-BE49-F238E27FC236}">
                <a16:creationId xmlns:a16="http://schemas.microsoft.com/office/drawing/2014/main" id="{FD6C7BBC-97C1-4B10-88B8-48C898C508C0}"/>
              </a:ext>
            </a:extLst>
          </p:cNvPr>
          <p:cNvCxnSpPr>
            <a:cxnSpLocks/>
          </p:cNvCxnSpPr>
          <p:nvPr/>
        </p:nvCxnSpPr>
        <p:spPr>
          <a:xfrm flipV="1">
            <a:off x="1358721" y="347730"/>
            <a:ext cx="3689797" cy="1200423"/>
          </a:xfrm>
          <a:prstGeom prst="curvedConnector3">
            <a:avLst>
              <a:gd name="adj1" fmla="val 50000"/>
            </a:avLst>
          </a:prstGeom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CC60F32-F8AE-4D0D-87AE-E08F80BDF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698" y="0"/>
            <a:ext cx="4275175" cy="597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774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C60A9DC-394D-497E-B1FC-B03C137ABB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18"/>
          <a:stretch/>
        </p:blipFill>
        <p:spPr>
          <a:xfrm>
            <a:off x="0" y="0"/>
            <a:ext cx="3155324" cy="6858000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2DAA66F-9824-4B57-B014-A29AACE35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001" y="0"/>
            <a:ext cx="4114800" cy="6858000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1AA6B7D9-A8DD-4387-A6DF-EA0272A8B1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479" y="0"/>
            <a:ext cx="4114800" cy="6858000"/>
          </a:xfrm>
          <a:prstGeom prst="rect">
            <a:avLst/>
          </a:prstGeom>
        </p:spPr>
      </p:pic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92262DC9-0DAB-4DDB-85FB-4AED829D7A60}"/>
              </a:ext>
            </a:extLst>
          </p:cNvPr>
          <p:cNvCxnSpPr>
            <a:cxnSpLocks/>
          </p:cNvCxnSpPr>
          <p:nvPr/>
        </p:nvCxnSpPr>
        <p:spPr>
          <a:xfrm flipV="1">
            <a:off x="1358721" y="347731"/>
            <a:ext cx="7811037" cy="2390374"/>
          </a:xfrm>
          <a:prstGeom prst="curvedConnector3">
            <a:avLst>
              <a:gd name="adj1" fmla="val 83965"/>
            </a:avLst>
          </a:prstGeom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연결선: 구부러짐 9">
            <a:extLst>
              <a:ext uri="{FF2B5EF4-FFF2-40B4-BE49-F238E27FC236}">
                <a16:creationId xmlns:a16="http://schemas.microsoft.com/office/drawing/2014/main" id="{7E7828A8-F40D-4CCB-93EF-8D1D8920F227}"/>
              </a:ext>
            </a:extLst>
          </p:cNvPr>
          <p:cNvCxnSpPr>
            <a:cxnSpLocks/>
          </p:cNvCxnSpPr>
          <p:nvPr/>
        </p:nvCxnSpPr>
        <p:spPr>
          <a:xfrm flipV="1">
            <a:off x="1458264" y="347731"/>
            <a:ext cx="3345556" cy="1764404"/>
          </a:xfrm>
          <a:prstGeom prst="curvedConnector3">
            <a:avLst>
              <a:gd name="adj1" fmla="val 50000"/>
            </a:avLst>
          </a:prstGeom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82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1053ECF-33F7-47F9-8F90-D209C30A6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0"/>
            <a:ext cx="4114800" cy="6858000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8F79659D-3753-4C6F-A600-5E165C2408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18"/>
          <a:stretch/>
        </p:blipFill>
        <p:spPr>
          <a:xfrm>
            <a:off x="0" y="0"/>
            <a:ext cx="3155324" cy="6858000"/>
          </a:xfrm>
          <a:prstGeom prst="rect">
            <a:avLst/>
          </a:prstGeom>
        </p:spPr>
      </p:pic>
      <p:cxnSp>
        <p:nvCxnSpPr>
          <p:cNvPr id="5" name="연결선: 구부러짐 4">
            <a:extLst>
              <a:ext uri="{FF2B5EF4-FFF2-40B4-BE49-F238E27FC236}">
                <a16:creationId xmlns:a16="http://schemas.microsoft.com/office/drawing/2014/main" id="{08182856-C220-4DAF-95F6-F1E31CD58D01}"/>
              </a:ext>
            </a:extLst>
          </p:cNvPr>
          <p:cNvCxnSpPr>
            <a:cxnSpLocks/>
          </p:cNvCxnSpPr>
          <p:nvPr/>
        </p:nvCxnSpPr>
        <p:spPr>
          <a:xfrm flipV="1">
            <a:off x="1162050" y="347730"/>
            <a:ext cx="4556170" cy="2923504"/>
          </a:xfrm>
          <a:prstGeom prst="curvedConnector3">
            <a:avLst>
              <a:gd name="adj1" fmla="val 50000"/>
            </a:avLst>
          </a:prstGeom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C88F57D2-5CA1-4D6D-97FC-853C29C2B5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603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871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148" y="752848"/>
            <a:ext cx="3179411" cy="53523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99E8057-1A86-49D7-8D3B-9752A0070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11769" cy="651961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6956BD9-3400-4161-92E7-83ACC957F19A}"/>
              </a:ext>
            </a:extLst>
          </p:cNvPr>
          <p:cNvSpPr/>
          <p:nvPr/>
        </p:nvSpPr>
        <p:spPr>
          <a:xfrm>
            <a:off x="927279" y="5782614"/>
            <a:ext cx="1068946" cy="7984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244A02-B9AA-4CF7-B91B-A755177A5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8537" y="752848"/>
            <a:ext cx="3246184" cy="53523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2314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E0B97AC-C938-48BB-932C-0086BE16F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8330" y="553074"/>
            <a:ext cx="3404942" cy="57533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120E18B-5FD3-4BE2-8954-6AE4EA97A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900" y="553074"/>
            <a:ext cx="3404942" cy="57518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87822AD-7F2F-4A06-968F-B33F940F5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4" y="86492"/>
            <a:ext cx="1893710" cy="31869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FB47F92-26C2-4D94-9495-EB9E618F29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2" y="3494382"/>
            <a:ext cx="1917163" cy="31869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E8F2545-B919-4EA7-A9CE-ADC6E23228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7996" y="86493"/>
            <a:ext cx="1910050" cy="31869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781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A7EFFC-0BEA-4AB2-A7B8-B679EE07E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524" y="382846"/>
            <a:ext cx="3600000" cy="60923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F85C563-6FB5-4F8E-A27B-85BC35646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864" y="433502"/>
            <a:ext cx="3600000" cy="59909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1814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000" y="408289"/>
            <a:ext cx="3600000" cy="60423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F896762-85DE-4DBF-8CFA-2DC7B3BB3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000" y="407332"/>
            <a:ext cx="3600000" cy="59955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BDD718D-009A-41B1-89C2-794B3F947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2000" y="407810"/>
            <a:ext cx="3600000" cy="60428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229884F-1A38-48DC-AB8E-EEA63240B388}"/>
              </a:ext>
            </a:extLst>
          </p:cNvPr>
          <p:cNvGrpSpPr/>
          <p:nvPr/>
        </p:nvGrpSpPr>
        <p:grpSpPr>
          <a:xfrm>
            <a:off x="-682580" y="1455313"/>
            <a:ext cx="3219718" cy="4752304"/>
            <a:chOff x="115910" y="0"/>
            <a:chExt cx="3911769" cy="655408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F7B5A40-3020-4389-8933-231BEB8C6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910" y="0"/>
              <a:ext cx="3911769" cy="651961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936C0E6-8EA2-41CD-8267-961F3836BA5C}"/>
                </a:ext>
              </a:extLst>
            </p:cNvPr>
            <p:cNvSpPr/>
            <p:nvPr/>
          </p:nvSpPr>
          <p:spPr>
            <a:xfrm>
              <a:off x="2086376" y="5859887"/>
              <a:ext cx="953037" cy="694202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3342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104" y="394037"/>
            <a:ext cx="3600000" cy="6069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8889CC2-F7A9-4D2C-A8EE-60FBD0B93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898" y="394037"/>
            <a:ext cx="3600000" cy="60542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9402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28317-1D85-425D-906C-D8B662BED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08730"/>
            <a:ext cx="12192000" cy="4402674"/>
          </a:xfrm>
        </p:spPr>
        <p:txBody>
          <a:bodyPr>
            <a:normAutofit fontScale="90000"/>
          </a:bodyPr>
          <a:lstStyle/>
          <a:p>
            <a:br>
              <a:rPr lang="en-US" altLang="ko-KR" dirty="0"/>
            </a:br>
            <a:r>
              <a:rPr lang="ko-KR" altLang="en-US" sz="6700" b="1" dirty="0" err="1"/>
              <a:t>딥러닝을</a:t>
            </a:r>
            <a:r>
              <a:rPr lang="ko-KR" altLang="en-US" sz="6700" b="1" dirty="0"/>
              <a:t> 이용한</a:t>
            </a:r>
            <a:br>
              <a:rPr lang="en-US" altLang="ko-KR" sz="6700" b="1" dirty="0"/>
            </a:br>
            <a:br>
              <a:rPr lang="en-US" altLang="ko-KR" sz="3600" b="1" dirty="0"/>
            </a:br>
            <a:r>
              <a:rPr lang="ko-KR" altLang="en-US" sz="6700" b="1" dirty="0"/>
              <a:t>아동심리검사 어플 </a:t>
            </a:r>
            <a:r>
              <a:rPr lang="ko-KR" altLang="en-US" b="1" dirty="0"/>
              <a:t>최종발표</a:t>
            </a: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&lt; </a:t>
            </a:r>
            <a:r>
              <a:rPr lang="ko-KR" altLang="en-US" dirty="0" err="1"/>
              <a:t>테라피</a:t>
            </a:r>
            <a:r>
              <a:rPr lang="ko-KR" altLang="en-US" dirty="0"/>
              <a:t> 조 </a:t>
            </a:r>
            <a:r>
              <a:rPr lang="ko-KR" altLang="en-US" dirty="0">
                <a:solidFill>
                  <a:schemeClr val="accent5"/>
                </a:solidFill>
              </a:rPr>
              <a:t>설문 및 피드백 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0975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52090" y="2719066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/>
              <a:t>설문 조사 및 분석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340743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E7688CE-73ED-46D7-9C8E-668836E59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834" y="2575776"/>
            <a:ext cx="4465984" cy="31596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D7CADA3-DEC2-444D-A331-1E7F7C5E7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93" y="2486663"/>
            <a:ext cx="5793254" cy="33379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1AF80F-52A8-496F-9B0B-ADB458985F40}"/>
              </a:ext>
            </a:extLst>
          </p:cNvPr>
          <p:cNvSpPr txBox="1"/>
          <p:nvPr/>
        </p:nvSpPr>
        <p:spPr>
          <a:xfrm>
            <a:off x="3790898" y="772732"/>
            <a:ext cx="51122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/>
              <a:t>What is HTP?</a:t>
            </a:r>
            <a:endParaRPr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720308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54909" y="698157"/>
            <a:ext cx="13822133" cy="553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설문 조사</a:t>
            </a: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/>
              <a:t>설문 조사 목적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sz="2400" dirty="0"/>
              <a:t>인공지능 기반 아동 심리 상담 애플리케이션의 프로토타입을 예비 사용자들에게 보여주고 의견을 듣기 위함</a:t>
            </a:r>
            <a:endParaRPr lang="en-US" altLang="ko-KR" sz="2400" dirty="0"/>
          </a:p>
          <a:p>
            <a:pPr>
              <a:buFontTx/>
              <a:buChar char="-"/>
            </a:pP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사용자들의 요구사항을 분석하고 프로토타입에 반영</a:t>
            </a:r>
            <a:endParaRPr lang="en-US" altLang="ko-KR" sz="2400" dirty="0"/>
          </a:p>
          <a:p>
            <a:pPr>
              <a:buFontTx/>
              <a:buChar char="-"/>
            </a:pP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프로토타입의 장〮단점 파악 후 장점을 부각하고 단점을 보완</a:t>
            </a:r>
            <a:endParaRPr lang="en-US" altLang="ko-KR" sz="2400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532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설문 조사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설문 방법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구글 설문지를 이용하여 설문지 작성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ko-KR" altLang="en-US" dirty="0"/>
              <a:t>설문조사 기간 </a:t>
            </a:r>
            <a:r>
              <a:rPr lang="en-US" altLang="ko-KR" dirty="0"/>
              <a:t>: 4</a:t>
            </a:r>
            <a:r>
              <a:rPr lang="ko-KR" altLang="en-US" dirty="0"/>
              <a:t>월 </a:t>
            </a:r>
            <a:r>
              <a:rPr lang="en-US" altLang="ko-KR" dirty="0"/>
              <a:t>21 ~ 23</a:t>
            </a:r>
            <a:r>
              <a:rPr lang="ko-KR" altLang="en-US" dirty="0"/>
              <a:t>일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ko-KR" altLang="en-US" dirty="0"/>
              <a:t>응답자 수 </a:t>
            </a:r>
            <a:r>
              <a:rPr lang="en-US" altLang="ko-KR" dirty="0"/>
              <a:t>: 13</a:t>
            </a:r>
            <a:r>
              <a:rPr lang="ko-KR" altLang="en-US" dirty="0"/>
              <a:t>명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ko-KR" altLang="en-US" dirty="0"/>
              <a:t>조사 대상 </a:t>
            </a:r>
            <a:r>
              <a:rPr lang="en-US" altLang="ko-KR" dirty="0"/>
              <a:t>: 20</a:t>
            </a:r>
            <a:r>
              <a:rPr lang="ko-KR" altLang="en-US" dirty="0"/>
              <a:t>대 대학생 및 직장인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설문 방법 </a:t>
            </a:r>
            <a:r>
              <a:rPr lang="en-US" altLang="ko-KR" dirty="0"/>
              <a:t>: </a:t>
            </a:r>
            <a:r>
              <a:rPr lang="ko-KR" altLang="en-US" dirty="0"/>
              <a:t>카카오톡을 이용하여 구글 설문 폼 전송 후 응답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4263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설문 조사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설문 내용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950" y="1825625"/>
            <a:ext cx="6200390" cy="421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9633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5837"/>
          </a:xfrm>
        </p:spPr>
        <p:txBody>
          <a:bodyPr/>
          <a:lstStyle/>
          <a:p>
            <a:r>
              <a:rPr lang="ko-KR" altLang="en-US" dirty="0"/>
              <a:t>설문조사</a:t>
            </a: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96098" y="2007841"/>
            <a:ext cx="5181600" cy="39322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내용 개체 틀 9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07842"/>
            <a:ext cx="5181600" cy="39322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523589" y="139631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1162004"/>
            <a:ext cx="21499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3. </a:t>
            </a:r>
            <a:r>
              <a:rPr lang="ko-KR" altLang="en-US" sz="2800" dirty="0"/>
              <a:t>설문 내용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308090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6156"/>
          </a:xfrm>
        </p:spPr>
        <p:txBody>
          <a:bodyPr/>
          <a:lstStyle/>
          <a:p>
            <a:r>
              <a:rPr lang="ko-KR" altLang="en-US" dirty="0"/>
              <a:t>설문 조사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380780"/>
            <a:ext cx="10515600" cy="4955831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설문 결과</a:t>
            </a:r>
            <a:endParaRPr lang="en-US" altLang="ko-KR" dirty="0"/>
          </a:p>
          <a:p>
            <a:pPr marL="457200" indent="-457200">
              <a:buAutoNum type="arabicParenBoth"/>
            </a:pPr>
            <a:r>
              <a:rPr lang="ko-KR" altLang="en-US" sz="2400" dirty="0"/>
              <a:t>상담 애플리케이션 사용 경험 유무</a:t>
            </a:r>
            <a:endParaRPr lang="en-US" altLang="ko-KR" sz="2400" dirty="0"/>
          </a:p>
          <a:p>
            <a:pPr marL="457200" indent="-457200">
              <a:buAutoNum type="arabicParenBoth"/>
            </a:pPr>
            <a:endParaRPr lang="en-US" altLang="ko-KR" sz="2400" dirty="0"/>
          </a:p>
          <a:p>
            <a:pPr marL="457200" indent="-457200">
              <a:buAutoNum type="arabicParenBoth"/>
            </a:pP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r="3383"/>
          <a:stretch/>
        </p:blipFill>
        <p:spPr>
          <a:xfrm>
            <a:off x="2568081" y="2546434"/>
            <a:ext cx="7055837" cy="36480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4534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822330"/>
            <a:ext cx="10515600" cy="858194"/>
          </a:xfrm>
        </p:spPr>
        <p:txBody>
          <a:bodyPr/>
          <a:lstStyle/>
          <a:p>
            <a:r>
              <a:rPr lang="ko-KR" altLang="en-US" dirty="0"/>
              <a:t>설문조사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80524"/>
            <a:ext cx="10515600" cy="514041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(2) </a:t>
            </a:r>
            <a:r>
              <a:rPr lang="ko-KR" altLang="en-US" dirty="0"/>
              <a:t>애플리케이션의 장점</a:t>
            </a:r>
          </a:p>
        </p:txBody>
      </p:sp>
      <p:graphicFrame>
        <p:nvGraphicFramePr>
          <p:cNvPr id="13" name="차트 12"/>
          <p:cNvGraphicFramePr/>
          <p:nvPr>
            <p:extLst/>
          </p:nvPr>
        </p:nvGraphicFramePr>
        <p:xfrm>
          <a:off x="7178976" y="1680524"/>
          <a:ext cx="3780000" cy="41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75" y="2730549"/>
            <a:ext cx="3609975" cy="14573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75" y="4369986"/>
            <a:ext cx="5400675" cy="5524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475" y="5143022"/>
            <a:ext cx="219075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56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593732"/>
            <a:ext cx="10515600" cy="858194"/>
          </a:xfrm>
        </p:spPr>
        <p:txBody>
          <a:bodyPr/>
          <a:lstStyle/>
          <a:p>
            <a:r>
              <a:rPr lang="ko-KR" altLang="en-US" dirty="0"/>
              <a:t>설문조사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51926"/>
            <a:ext cx="10515600" cy="514041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(3) </a:t>
            </a:r>
            <a:r>
              <a:rPr lang="ko-KR" altLang="en-US" dirty="0"/>
              <a:t>애플리케이션의 단점</a:t>
            </a:r>
          </a:p>
        </p:txBody>
      </p:sp>
      <p:graphicFrame>
        <p:nvGraphicFramePr>
          <p:cNvPr id="9" name="차트 8"/>
          <p:cNvGraphicFramePr/>
          <p:nvPr>
            <p:extLst/>
          </p:nvPr>
        </p:nvGraphicFramePr>
        <p:xfrm>
          <a:off x="8054813" y="1666239"/>
          <a:ext cx="3780000" cy="41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16" y="3791761"/>
            <a:ext cx="5019675" cy="4857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16" y="4477034"/>
            <a:ext cx="7886700" cy="120015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291" y="2331445"/>
            <a:ext cx="6855622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178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665168"/>
            <a:ext cx="10515600" cy="858194"/>
          </a:xfrm>
        </p:spPr>
        <p:txBody>
          <a:bodyPr/>
          <a:lstStyle/>
          <a:p>
            <a:r>
              <a:rPr lang="ko-KR" altLang="en-US" dirty="0"/>
              <a:t>설문조사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23362"/>
            <a:ext cx="10515600" cy="514041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(4) </a:t>
            </a:r>
            <a:r>
              <a:rPr lang="ko-KR" altLang="en-US" dirty="0"/>
              <a:t>애플리케이션의 선호 기능</a:t>
            </a:r>
          </a:p>
        </p:txBody>
      </p:sp>
      <p:graphicFrame>
        <p:nvGraphicFramePr>
          <p:cNvPr id="6" name="차트 5"/>
          <p:cNvGraphicFramePr/>
          <p:nvPr>
            <p:extLst/>
          </p:nvPr>
        </p:nvGraphicFramePr>
        <p:xfrm>
          <a:off x="6661150" y="1655501"/>
          <a:ext cx="3780000" cy="41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033" y="2614404"/>
            <a:ext cx="1562100" cy="4286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033" y="3214753"/>
            <a:ext cx="4676775" cy="9144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033" y="4341778"/>
            <a:ext cx="541972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810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715172"/>
            <a:ext cx="10515600" cy="858194"/>
          </a:xfrm>
        </p:spPr>
        <p:txBody>
          <a:bodyPr/>
          <a:lstStyle/>
          <a:p>
            <a:r>
              <a:rPr lang="ko-KR" altLang="en-US" dirty="0"/>
              <a:t>설문조사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73366"/>
            <a:ext cx="10515600" cy="514041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(5) </a:t>
            </a:r>
            <a:r>
              <a:rPr lang="ko-KR" altLang="en-US" dirty="0"/>
              <a:t>애플리케이션의 불필요 기능</a:t>
            </a:r>
          </a:p>
        </p:txBody>
      </p:sp>
      <p:graphicFrame>
        <p:nvGraphicFramePr>
          <p:cNvPr id="6" name="차트 5"/>
          <p:cNvGraphicFramePr/>
          <p:nvPr>
            <p:extLst/>
          </p:nvPr>
        </p:nvGraphicFramePr>
        <p:xfrm>
          <a:off x="7573800" y="1573366"/>
          <a:ext cx="3780000" cy="41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52896"/>
            <a:ext cx="2914650" cy="8763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790301"/>
            <a:ext cx="6827044" cy="6477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600259"/>
            <a:ext cx="203835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168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450854"/>
            <a:ext cx="10515600" cy="858194"/>
          </a:xfrm>
        </p:spPr>
        <p:txBody>
          <a:bodyPr/>
          <a:lstStyle/>
          <a:p>
            <a:r>
              <a:rPr lang="ko-KR" altLang="en-US" dirty="0"/>
              <a:t>설문조사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09048"/>
            <a:ext cx="10515600" cy="514041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(6) </a:t>
            </a:r>
            <a:r>
              <a:rPr lang="ko-KR" altLang="en-US" dirty="0"/>
              <a:t>애플리케이션의 개선</a:t>
            </a:r>
          </a:p>
        </p:txBody>
      </p:sp>
      <p:graphicFrame>
        <p:nvGraphicFramePr>
          <p:cNvPr id="6" name="차트 5"/>
          <p:cNvGraphicFramePr/>
          <p:nvPr>
            <p:extLst/>
          </p:nvPr>
        </p:nvGraphicFramePr>
        <p:xfrm>
          <a:off x="8133264" y="1796704"/>
          <a:ext cx="3780000" cy="41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64" y="3008497"/>
            <a:ext cx="7696200" cy="7143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14" y="4971888"/>
            <a:ext cx="3095625" cy="4857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114" y="2109839"/>
            <a:ext cx="7915275" cy="8001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114" y="4394303"/>
            <a:ext cx="6391275" cy="4857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064" y="5549358"/>
            <a:ext cx="7839075" cy="63817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016" y="3823182"/>
            <a:ext cx="7772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591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358DD6E7-EA8A-4294-8310-2A99D21BB4AC}"/>
              </a:ext>
            </a:extLst>
          </p:cNvPr>
          <p:cNvGrpSpPr/>
          <p:nvPr/>
        </p:nvGrpSpPr>
        <p:grpSpPr>
          <a:xfrm>
            <a:off x="1563131" y="2112134"/>
            <a:ext cx="10653528" cy="4745865"/>
            <a:chOff x="0" y="1764404"/>
            <a:chExt cx="12198993" cy="4745865"/>
          </a:xfrm>
        </p:grpSpPr>
        <p:pic>
          <p:nvPicPr>
            <p:cNvPr id="1026" name="Picture 2" descr="íë¼í¼_MAP.PNG">
              <a:extLst>
                <a:ext uri="{FF2B5EF4-FFF2-40B4-BE49-F238E27FC236}">
                  <a16:creationId xmlns:a16="http://schemas.microsoft.com/office/drawing/2014/main" id="{F7CF0F15-A467-4D52-B53F-381C30E120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144"/>
            <a:stretch/>
          </p:blipFill>
          <p:spPr bwMode="auto">
            <a:xfrm>
              <a:off x="0" y="1764404"/>
              <a:ext cx="12198993" cy="474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3D75E986-CE19-4CC6-8088-C138359F4A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5166" y="3219718"/>
              <a:ext cx="1210614" cy="656823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77A87901-D21E-432D-85BF-C73C324A791A}"/>
                </a:ext>
              </a:extLst>
            </p:cNvPr>
            <p:cNvCxnSpPr>
              <a:cxnSpLocks/>
            </p:cNvCxnSpPr>
            <p:nvPr/>
          </p:nvCxnSpPr>
          <p:spPr>
            <a:xfrm>
              <a:off x="3114540" y="4465748"/>
              <a:ext cx="813516" cy="737317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그림 11" descr="https://media.discordapp.net/attachments/674558008256102402/697683492565286933/unknown.png">
            <a:extLst>
              <a:ext uri="{FF2B5EF4-FFF2-40B4-BE49-F238E27FC236}">
                <a16:creationId xmlns:a16="http://schemas.microsoft.com/office/drawing/2014/main" id="{67DBC883-0063-40ED-BC7B-AEDA543E394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131" y="0"/>
            <a:ext cx="10401342" cy="211213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F4311F7-E6D9-4C7D-8B04-3FA722896E2B}"/>
              </a:ext>
            </a:extLst>
          </p:cNvPr>
          <p:cNvSpPr txBox="1"/>
          <p:nvPr/>
        </p:nvSpPr>
        <p:spPr>
          <a:xfrm>
            <a:off x="0" y="689019"/>
            <a:ext cx="1107996" cy="511291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6000" b="1"/>
              <a:t>MAP &amp; HMW</a:t>
            </a:r>
            <a:endParaRPr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598622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29158" y="2782669"/>
            <a:ext cx="7133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/>
              <a:t>설문을 반영한 프로토타입 개선안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3595808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5837"/>
          </a:xfrm>
        </p:spPr>
        <p:txBody>
          <a:bodyPr/>
          <a:lstStyle/>
          <a:p>
            <a:r>
              <a:rPr lang="ko-KR" altLang="en-US" dirty="0"/>
              <a:t>프로토타입 개선안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3589" y="139631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1162004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설명 보완</a:t>
            </a:r>
            <a:endParaRPr lang="en-US" altLang="ko-KR" sz="2800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2A243847-1F2C-4748-998C-D3C5F184DE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41" y="1685224"/>
            <a:ext cx="2610802" cy="4351338"/>
          </a:xfrm>
          <a:ln w="38100">
            <a:solidFill>
              <a:schemeClr val="tx1"/>
            </a:solidFill>
          </a:ln>
        </p:spPr>
      </p:pic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25218E14-DEA8-4DD1-A735-C9DF3CF1A9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841" y="1685224"/>
            <a:ext cx="2610802" cy="435133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8" name="그림 17" descr="스크린샷, 나무, 조류이(가) 표시된 사진&#10;&#10;자동 생성된 설명">
            <a:extLst>
              <a:ext uri="{FF2B5EF4-FFF2-40B4-BE49-F238E27FC236}">
                <a16:creationId xmlns:a16="http://schemas.microsoft.com/office/drawing/2014/main" id="{08F478A1-1301-4601-923E-86562C108DF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641" y="1685224"/>
            <a:ext cx="2610802" cy="435133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0" name="그림 19" descr="스크린샷이(가) 표시된 사진&#10;&#10;자동 생성된 설명">
            <a:extLst>
              <a:ext uri="{FF2B5EF4-FFF2-40B4-BE49-F238E27FC236}">
                <a16:creationId xmlns:a16="http://schemas.microsoft.com/office/drawing/2014/main" id="{DCCC180F-D66D-4350-A0C3-D1743AE28B2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278" y="1685224"/>
            <a:ext cx="2610802" cy="435133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091DED5-1BC2-4641-945B-E7D4AA9E3F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5442" y="2850496"/>
            <a:ext cx="8401050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5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5837"/>
          </a:xfrm>
        </p:spPr>
        <p:txBody>
          <a:bodyPr/>
          <a:lstStyle/>
          <a:p>
            <a:r>
              <a:rPr lang="ko-KR" altLang="en-US" dirty="0"/>
              <a:t>프로토타입 개선안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3589" y="139631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1162004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보안 강화</a:t>
            </a:r>
            <a:endParaRPr lang="en-US" altLang="ko-KR" sz="2800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A30DD8D-A042-4D26-BDF2-E365F2DD49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990" y="1765643"/>
            <a:ext cx="2592000" cy="43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FB9B531-9289-4990-A58B-173F11A1AE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212" y="1765644"/>
            <a:ext cx="2520000" cy="420000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353F596-7FA3-4D8A-80F9-001775BDC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450" y="2933700"/>
            <a:ext cx="9563100" cy="990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55FFBDE-FF05-4489-B81F-6FAC7B912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2075" y="4076284"/>
            <a:ext cx="95154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2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5837"/>
          </a:xfrm>
        </p:spPr>
        <p:txBody>
          <a:bodyPr/>
          <a:lstStyle/>
          <a:p>
            <a:r>
              <a:rPr lang="ko-KR" altLang="en-US" dirty="0"/>
              <a:t>프로토타입 개선안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3589" y="139631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1162004"/>
            <a:ext cx="28905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HTP </a:t>
            </a:r>
            <a:r>
              <a:rPr lang="ko-KR" altLang="en-US" sz="2800" dirty="0" err="1"/>
              <a:t>결과지</a:t>
            </a:r>
            <a:r>
              <a:rPr lang="ko-KR" altLang="en-US" sz="2800" dirty="0"/>
              <a:t> 개선</a:t>
            </a:r>
            <a:endParaRPr lang="en-US" altLang="ko-KR" sz="2800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CDDCE4D7-6629-4660-980D-17C9650942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95" y="1765646"/>
            <a:ext cx="2520000" cy="420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0A8079A-6286-4C9B-AC3B-025AF79B2E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029" y="1765646"/>
            <a:ext cx="2520000" cy="420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72B823D0-EB1E-4EFB-BB96-6D35BDA6FF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663" y="1765646"/>
            <a:ext cx="2520000" cy="420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E0D42272-C218-4CBF-88A0-FB618E5EB1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840" y="1770128"/>
            <a:ext cx="2520000" cy="420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1DEF156-8A49-47CA-98F2-EB560D5697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1112" y="2886075"/>
            <a:ext cx="9629775" cy="10858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4AF170F-8C96-4068-9BEB-92DCCB8CBC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8216" y="4188471"/>
            <a:ext cx="763905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49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5837"/>
          </a:xfrm>
        </p:spPr>
        <p:txBody>
          <a:bodyPr/>
          <a:lstStyle/>
          <a:p>
            <a:r>
              <a:rPr lang="ko-KR" altLang="en-US" dirty="0"/>
              <a:t>프로토타입 개선안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3589" y="139631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1162004"/>
            <a:ext cx="3735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HTP </a:t>
            </a:r>
            <a:r>
              <a:rPr lang="ko-KR" altLang="en-US" sz="2800" dirty="0" err="1"/>
              <a:t>결과지</a:t>
            </a:r>
            <a:r>
              <a:rPr lang="ko-KR" altLang="en-US" sz="2800" dirty="0"/>
              <a:t> 보충 설명</a:t>
            </a:r>
            <a:endParaRPr lang="en-US" altLang="ko-KR" sz="28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83E3A3A-3E2A-4CD4-87B2-059BB842A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815" y="74020"/>
            <a:ext cx="3612254" cy="264458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B5298C9-6870-4DBA-B6CA-42BC9715C9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6" y="2124382"/>
            <a:ext cx="5664138" cy="406126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2628489-03AC-4267-983B-369A5347D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9494" y="2260638"/>
            <a:ext cx="6372506" cy="413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093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5837"/>
          </a:xfrm>
        </p:spPr>
        <p:txBody>
          <a:bodyPr/>
          <a:lstStyle/>
          <a:p>
            <a:r>
              <a:rPr lang="ko-KR" altLang="en-US" dirty="0"/>
              <a:t>프로토타입 개선안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3589" y="139631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1162004"/>
            <a:ext cx="3735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HTP </a:t>
            </a:r>
            <a:r>
              <a:rPr lang="ko-KR" altLang="en-US" sz="2800" dirty="0" err="1"/>
              <a:t>결과지</a:t>
            </a:r>
            <a:r>
              <a:rPr lang="ko-KR" altLang="en-US" sz="2800" dirty="0"/>
              <a:t> 보충 설명</a:t>
            </a:r>
            <a:endParaRPr lang="en-US" altLang="ko-KR" sz="2800" dirty="0"/>
          </a:p>
        </p:txBody>
      </p:sp>
      <p:pic>
        <p:nvPicPr>
          <p:cNvPr id="18" name="그림 17" descr="스크린샷이(가) 표시된 사진&#10;&#10;자동 생성된 설명">
            <a:extLst>
              <a:ext uri="{FF2B5EF4-FFF2-40B4-BE49-F238E27FC236}">
                <a16:creationId xmlns:a16="http://schemas.microsoft.com/office/drawing/2014/main" id="{C7FF75B3-CB98-4CF9-A633-D6AD3976B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1" y="2903960"/>
            <a:ext cx="5835810" cy="36074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83E3A3A-3E2A-4CD4-87B2-059BB842A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815" y="74020"/>
            <a:ext cx="3612254" cy="264458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7144AF9-DAC3-4C37-B71B-0AE2C80F8A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081" y="2302121"/>
            <a:ext cx="5047981" cy="420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50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5837"/>
          </a:xfrm>
        </p:spPr>
        <p:txBody>
          <a:bodyPr/>
          <a:lstStyle/>
          <a:p>
            <a:r>
              <a:rPr lang="ko-KR" altLang="en-US" dirty="0"/>
              <a:t>프로토타입 개선안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3589" y="139631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1162004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상담과정 개선</a:t>
            </a:r>
            <a:endParaRPr lang="en-US" altLang="ko-KR" sz="2800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CA6AAA8-F9B6-468F-882F-E07A709CE2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9" y="1950998"/>
            <a:ext cx="2520000" cy="432600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79C0B7C8-69DF-4EC2-AE54-433037A8D3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707" y="1950998"/>
            <a:ext cx="2520000" cy="420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889308A-2991-4504-938E-5C5E01A0A8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131" y="1950998"/>
            <a:ext cx="2520000" cy="420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362D077-1F73-4741-B675-F2F44C3BA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0275" y="3105150"/>
            <a:ext cx="779145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4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5837"/>
          </a:xfrm>
        </p:spPr>
        <p:txBody>
          <a:bodyPr/>
          <a:lstStyle/>
          <a:p>
            <a:r>
              <a:rPr lang="ko-KR" altLang="en-US" dirty="0"/>
              <a:t>프로토타입 개선안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3589" y="139631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1162004"/>
            <a:ext cx="4028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자기보고식 질문지 추가</a:t>
            </a:r>
            <a:endParaRPr lang="en-US" altLang="ko-KR"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4A5223-E13B-4563-9082-3EDC61D3AB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50998"/>
            <a:ext cx="2520000" cy="420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8C9E67E-CE23-4864-819E-69AE53ADFC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356" y="1950998"/>
            <a:ext cx="2520000" cy="420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EDBFBFC-6C9D-47B5-BD28-E43094DE71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875" y="1950998"/>
            <a:ext cx="2520000" cy="420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0119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46B0868-2CFB-4594-9328-4E74F7DA2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064" y="-107576"/>
            <a:ext cx="969775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9DB417-54C3-4806-BB03-EBDB6A33A86D}"/>
              </a:ext>
            </a:extLst>
          </p:cNvPr>
          <p:cNvSpPr txBox="1"/>
          <p:nvPr/>
        </p:nvSpPr>
        <p:spPr>
          <a:xfrm>
            <a:off x="0" y="1745087"/>
            <a:ext cx="1107996" cy="511291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6000" b="1" dirty="0"/>
              <a:t>Crazy`8</a:t>
            </a:r>
            <a:endParaRPr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4151672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6E61BF03-F73D-47B2-9190-921939F0B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24" y="0"/>
            <a:ext cx="9697752" cy="6858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D4382C3-F6C5-4EC1-98DB-36CE7BD3896B}"/>
              </a:ext>
            </a:extLst>
          </p:cNvPr>
          <p:cNvSpPr/>
          <p:nvPr/>
        </p:nvSpPr>
        <p:spPr>
          <a:xfrm>
            <a:off x="6096000" y="0"/>
            <a:ext cx="4838163" cy="32325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08334B-55C4-4922-9D64-0FA7582C9B08}"/>
              </a:ext>
            </a:extLst>
          </p:cNvPr>
          <p:cNvSpPr txBox="1"/>
          <p:nvPr/>
        </p:nvSpPr>
        <p:spPr>
          <a:xfrm>
            <a:off x="0" y="1745087"/>
            <a:ext cx="1107996" cy="511291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6000" b="1" dirty="0"/>
              <a:t>Crazy`8</a:t>
            </a:r>
            <a:endParaRPr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674254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3E9803F-3253-48BF-84C1-06CDA631FE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41" t="6557" r="26876" b="1104"/>
          <a:stretch/>
        </p:blipFill>
        <p:spPr>
          <a:xfrm>
            <a:off x="7718611" y="91031"/>
            <a:ext cx="3657601" cy="67669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2A3E001-3639-498B-A680-ECCBFDDCA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494" b="65849"/>
          <a:stretch/>
        </p:blipFill>
        <p:spPr>
          <a:xfrm>
            <a:off x="295835" y="1045050"/>
            <a:ext cx="6732337" cy="336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05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28317-1D85-425D-906C-D8B662BED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08730"/>
            <a:ext cx="12192000" cy="4402674"/>
          </a:xfrm>
        </p:spPr>
        <p:txBody>
          <a:bodyPr>
            <a:normAutofit fontScale="90000"/>
          </a:bodyPr>
          <a:lstStyle/>
          <a:p>
            <a:br>
              <a:rPr lang="en-US" altLang="ko-KR" dirty="0"/>
            </a:br>
            <a:r>
              <a:rPr lang="ko-KR" altLang="en-US" sz="6700" b="1" dirty="0" err="1"/>
              <a:t>딥러닝을</a:t>
            </a:r>
            <a:r>
              <a:rPr lang="ko-KR" altLang="en-US" sz="6700" b="1" dirty="0"/>
              <a:t> 이용한</a:t>
            </a:r>
            <a:br>
              <a:rPr lang="en-US" altLang="ko-KR" sz="6700" b="1" dirty="0"/>
            </a:br>
            <a:br>
              <a:rPr lang="en-US" altLang="ko-KR" sz="3600" b="1" dirty="0"/>
            </a:br>
            <a:r>
              <a:rPr lang="ko-KR" altLang="en-US" sz="6700" b="1" dirty="0"/>
              <a:t>아동심리검사 어플 </a:t>
            </a:r>
            <a:r>
              <a:rPr lang="ko-KR" altLang="en-US" b="1" dirty="0"/>
              <a:t>최종발표</a:t>
            </a: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&lt; </a:t>
            </a:r>
            <a:r>
              <a:rPr lang="ko-KR" altLang="en-US" dirty="0" err="1"/>
              <a:t>테라피</a:t>
            </a:r>
            <a:r>
              <a:rPr lang="ko-KR" altLang="en-US" dirty="0"/>
              <a:t> 조 </a:t>
            </a:r>
            <a:r>
              <a:rPr lang="ko-KR" altLang="en-US" dirty="0">
                <a:solidFill>
                  <a:schemeClr val="accent5"/>
                </a:solidFill>
              </a:rPr>
              <a:t>프로토타입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127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B7AFDB4-D737-4EB2-A302-9DF4C2BE1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911769" cy="651961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7695950-7D7D-4B88-9D17-AA1860222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555" y="-1"/>
            <a:ext cx="3635678" cy="6059463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604AE749-2A7F-421C-B691-9381C23D19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665" y="2393547"/>
            <a:ext cx="3305577" cy="5509295"/>
          </a:xfrm>
          <a:prstGeom prst="rect">
            <a:avLst/>
          </a:prstGeom>
        </p:spPr>
      </p:pic>
      <p:cxnSp>
        <p:nvCxnSpPr>
          <p:cNvPr id="10" name="연결선: 구부러짐 9">
            <a:extLst>
              <a:ext uri="{FF2B5EF4-FFF2-40B4-BE49-F238E27FC236}">
                <a16:creationId xmlns:a16="http://schemas.microsoft.com/office/drawing/2014/main" id="{B5DCD42F-9460-415F-AF2D-59D9877FA02C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1620624" y="3029731"/>
            <a:ext cx="3023931" cy="640748"/>
          </a:xfrm>
          <a:prstGeom prst="curvedConnector3">
            <a:avLst>
              <a:gd name="adj1" fmla="val 21039"/>
            </a:avLst>
          </a:prstGeom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AC379658-4133-4A2B-A9AC-84B8EA82CBB2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3554569" y="5051204"/>
            <a:ext cx="5306096" cy="96991"/>
          </a:xfrm>
          <a:prstGeom prst="curvedConnector3">
            <a:avLst>
              <a:gd name="adj1" fmla="val 50000"/>
            </a:avLst>
          </a:prstGeom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A8D2374-79D1-4385-BF09-503F35BD5953}"/>
              </a:ext>
            </a:extLst>
          </p:cNvPr>
          <p:cNvSpPr/>
          <p:nvPr/>
        </p:nvSpPr>
        <p:spPr>
          <a:xfrm>
            <a:off x="87974" y="71726"/>
            <a:ext cx="375666" cy="4176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971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E9F6829-BE11-4394-8102-D2C9B5F346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18"/>
          <a:stretch/>
        </p:blipFill>
        <p:spPr>
          <a:xfrm>
            <a:off x="0" y="0"/>
            <a:ext cx="3155324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A77C0EA-90EB-4B00-9FC3-F1395494871E}"/>
              </a:ext>
            </a:extLst>
          </p:cNvPr>
          <p:cNvGrpSpPr/>
          <p:nvPr/>
        </p:nvGrpSpPr>
        <p:grpSpPr>
          <a:xfrm>
            <a:off x="3292698" y="592427"/>
            <a:ext cx="8899302" cy="5756856"/>
            <a:chOff x="0" y="0"/>
            <a:chExt cx="11521440" cy="6400800"/>
          </a:xfrm>
        </p:grpSpPr>
        <p:pic>
          <p:nvPicPr>
            <p:cNvPr id="5" name="그림 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385253A6-BF9C-4FB1-82C1-235B2B9E2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840480" cy="6400800"/>
            </a:xfrm>
            <a:prstGeom prst="rect">
              <a:avLst/>
            </a:prstGeom>
          </p:spPr>
        </p:pic>
        <p:pic>
          <p:nvPicPr>
            <p:cNvPr id="6" name="그림 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533F2A58-B596-4488-B391-B744371D3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0480" y="0"/>
              <a:ext cx="3840480" cy="6400800"/>
            </a:xfrm>
            <a:prstGeom prst="rect">
              <a:avLst/>
            </a:prstGeom>
          </p:spPr>
        </p:pic>
        <p:pic>
          <p:nvPicPr>
            <p:cNvPr id="7" name="그림 6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CFAEDD69-1370-4AF6-B1C3-B91566B37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0960" y="0"/>
              <a:ext cx="3840480" cy="6400800"/>
            </a:xfrm>
            <a:prstGeom prst="rect">
              <a:avLst/>
            </a:prstGeom>
          </p:spPr>
        </p:pic>
      </p:grpSp>
      <p:cxnSp>
        <p:nvCxnSpPr>
          <p:cNvPr id="8" name="연결선: 구부러짐 7">
            <a:extLst>
              <a:ext uri="{FF2B5EF4-FFF2-40B4-BE49-F238E27FC236}">
                <a16:creationId xmlns:a16="http://schemas.microsoft.com/office/drawing/2014/main" id="{F1FB7880-69B4-456B-8CB7-DC6B39D000D2}"/>
              </a:ext>
            </a:extLst>
          </p:cNvPr>
          <p:cNvCxnSpPr>
            <a:cxnSpLocks/>
          </p:cNvCxnSpPr>
          <p:nvPr/>
        </p:nvCxnSpPr>
        <p:spPr>
          <a:xfrm flipV="1">
            <a:off x="1577662" y="850006"/>
            <a:ext cx="2878428" cy="105717"/>
          </a:xfrm>
          <a:prstGeom prst="curvedConnector3">
            <a:avLst>
              <a:gd name="adj1" fmla="val 50000"/>
            </a:avLst>
          </a:prstGeom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818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255</Words>
  <Application>Microsoft Office PowerPoint</Application>
  <PresentationFormat>와이드스크린</PresentationFormat>
  <Paragraphs>64</Paragraphs>
  <Slides>37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0" baseType="lpstr">
      <vt:lpstr>맑은 고딕</vt:lpstr>
      <vt:lpstr>Arial</vt:lpstr>
      <vt:lpstr>Office 테마</vt:lpstr>
      <vt:lpstr> 딥러닝을 이용한  아동심리검사 어플 최종발표   &lt; 테라피 조 맵과 Crazy`8 &gt;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딥러닝을 이용한  아동심리검사 어플 최종발표   &lt; 테라피 조 프로토타입 &gt;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딥러닝을 이용한  아동심리검사 어플 최종발표   &lt; 테라피 조 설문 및 피드백 &gt;</vt:lpstr>
      <vt:lpstr>PowerPoint 프레젠테이션</vt:lpstr>
      <vt:lpstr>설문 조사</vt:lpstr>
      <vt:lpstr>설문 조사</vt:lpstr>
      <vt:lpstr>설문 조사</vt:lpstr>
      <vt:lpstr>설문조사</vt:lpstr>
      <vt:lpstr>설문 조사</vt:lpstr>
      <vt:lpstr>설문조사</vt:lpstr>
      <vt:lpstr>설문조사</vt:lpstr>
      <vt:lpstr>설문조사</vt:lpstr>
      <vt:lpstr>설문조사</vt:lpstr>
      <vt:lpstr>설문조사</vt:lpstr>
      <vt:lpstr>PowerPoint 프레젠테이션</vt:lpstr>
      <vt:lpstr>프로토타입 개선안</vt:lpstr>
      <vt:lpstr>프로토타입 개선안</vt:lpstr>
      <vt:lpstr>프로토타입 개선안</vt:lpstr>
      <vt:lpstr>프로토타입 개선안</vt:lpstr>
      <vt:lpstr>프로토타입 개선안</vt:lpstr>
      <vt:lpstr>프로토타입 개선안</vt:lpstr>
      <vt:lpstr>프로토타입 개선안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문영</dc:creator>
  <cp:lastModifiedBy>장 인우</cp:lastModifiedBy>
  <cp:revision>38</cp:revision>
  <dcterms:created xsi:type="dcterms:W3CDTF">2020-04-18T09:48:40Z</dcterms:created>
  <dcterms:modified xsi:type="dcterms:W3CDTF">2020-04-25T07:43:15Z</dcterms:modified>
</cp:coreProperties>
</file>